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y="6858000" cx="12192000"/>
  <p:notesSz cx="6858000" cy="9144000"/>
  <p:embeddedFontLst>
    <p:embeddedFont>
      <p:font typeface="Roboto"/>
      <p:regular r:id="rId20"/>
      <p:bold r:id="rId21"/>
      <p:italic r:id="rId22"/>
      <p:boldItalic r:id="rId23"/>
    </p:embeddedFont>
    <p:embeddedFont>
      <p:font typeface="Poppins"/>
      <p:regular r:id="rId24"/>
      <p:bold r:id="rId25"/>
      <p:italic r:id="rId26"/>
      <p:boldItalic r:id="rId27"/>
    </p:embeddedFont>
    <p:embeddedFont>
      <p:font typeface="Lato"/>
      <p:regular r:id="rId28"/>
      <p:bold r:id="rId29"/>
      <p:italic r:id="rId30"/>
      <p:boldItalic r:id="rId3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5BAC10C-D0A3-4509-BACE-94D128B6EB53}">
  <a:tblStyle styleId="{A5BAC10C-D0A3-4509-BACE-94D128B6EB53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fill>
          <a:solidFill>
            <a:srgbClr val="CFD7E7"/>
          </a:solidFill>
        </a:fill>
      </a:tcStyle>
    </a:band1H>
    <a:band2H>
      <a:tcTxStyle/>
    </a:band2H>
    <a:band1V>
      <a:tcTxStyle/>
      <a:tcStyle>
        <a:fill>
          <a:solidFill>
            <a:srgbClr val="CFD7E7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regular.fntdata"/><Relationship Id="rId22" Type="http://schemas.openxmlformats.org/officeDocument/2006/relationships/font" Target="fonts/Roboto-italic.fntdata"/><Relationship Id="rId21" Type="http://schemas.openxmlformats.org/officeDocument/2006/relationships/font" Target="fonts/Roboto-bold.fntdata"/><Relationship Id="rId24" Type="http://schemas.openxmlformats.org/officeDocument/2006/relationships/font" Target="fonts/Poppins-regular.fntdata"/><Relationship Id="rId23" Type="http://schemas.openxmlformats.org/officeDocument/2006/relationships/font" Target="fonts/Roboto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Poppins-italic.fntdata"/><Relationship Id="rId25" Type="http://schemas.openxmlformats.org/officeDocument/2006/relationships/font" Target="fonts/Poppins-bold.fntdata"/><Relationship Id="rId28" Type="http://schemas.openxmlformats.org/officeDocument/2006/relationships/font" Target="fonts/Lato-regular.fntdata"/><Relationship Id="rId27" Type="http://schemas.openxmlformats.org/officeDocument/2006/relationships/font" Target="fonts/Poppins-bold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Lato-bold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Lato-boldItalic.fntdata"/><Relationship Id="rId30" Type="http://schemas.openxmlformats.org/officeDocument/2006/relationships/font" Target="fonts/Lato-italic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5707b6c9c_0_5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f5707b6c9c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f5707b6c9c_0_1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f5707b6c9c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f5707b6c9c_0_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f5707b6c9c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f5707b6c9c_0_5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3f5707b6c9c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f5707b6c9c_0_3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f5707b6c9c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f5707b6c9c_0_6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f5707b6c9c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f5707b6c9c_0_3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f5707b6c9c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f5707b6c9c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g3f5707b6c9c_0_2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jpg"/><Relationship Id="rId4" Type="http://schemas.openxmlformats.org/officeDocument/2006/relationships/image" Target="../media/image6.png"/><Relationship Id="rId5" Type="http://schemas.openxmlformats.org/officeDocument/2006/relationships/image" Target="../media/image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/>
        </p:nvSpPr>
        <p:spPr>
          <a:xfrm>
            <a:off x="295275" y="2655540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250" u="none" cap="none" strike="noStrike">
                <a:solidFill>
                  <a:srgbClr val="1E293B"/>
                </a:solidFill>
                <a:latin typeface="Poppins"/>
                <a:ea typeface="Poppins"/>
                <a:cs typeface="Poppins"/>
                <a:sym typeface="Poppins"/>
              </a:rPr>
              <a:t>Data Science vs. GIS</a:t>
            </a:r>
            <a:endParaRPr/>
          </a:p>
        </p:txBody>
      </p:sp>
      <p:sp>
        <p:nvSpPr>
          <p:cNvPr id="85" name="Google Shape;85;p13"/>
          <p:cNvSpPr txBox="1"/>
          <p:nvPr/>
        </p:nvSpPr>
        <p:spPr>
          <a:xfrm>
            <a:off x="571500" y="3608040"/>
            <a:ext cx="110490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Mapping the Intersection, </a:t>
            </a:r>
            <a:r>
              <a:rPr b="0" i="0" lang="en-US" sz="180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Defining the Boundaries, and Exploring the </a:t>
            </a:r>
            <a:r>
              <a:rPr lang="en-US" sz="180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Union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/>
          <p:cNvSpPr txBox="1"/>
          <p:nvPr/>
        </p:nvSpPr>
        <p:spPr>
          <a:xfrm>
            <a:off x="597400" y="571350"/>
            <a:ext cx="3015000" cy="116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Proposal: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22"/>
          <p:cNvSpPr txBox="1"/>
          <p:nvPr/>
        </p:nvSpPr>
        <p:spPr>
          <a:xfrm>
            <a:off x="2034500" y="2348650"/>
            <a:ext cx="8843700" cy="294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SDRGC creates a </a:t>
            </a: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subgroups</a:t>
            </a: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specifically for this kind of collaboration and learning between the disciplines: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Geospatial Data Science - Together Forward</a:t>
            </a:r>
            <a:endParaRPr b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eautify as image" id="153" name="Google Shape;153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7625" y="0"/>
            <a:ext cx="122872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42775" y="952850"/>
            <a:ext cx="5231649" cy="5231649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4"/>
          <p:cNvSpPr txBox="1"/>
          <p:nvPr/>
        </p:nvSpPr>
        <p:spPr>
          <a:xfrm>
            <a:off x="1133650" y="794200"/>
            <a:ext cx="4299000" cy="93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Where are we at with this?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24"/>
          <p:cNvSpPr txBox="1"/>
          <p:nvPr/>
        </p:nvSpPr>
        <p:spPr>
          <a:xfrm>
            <a:off x="1189750" y="2706800"/>
            <a:ext cx="4299000" cy="93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are in it together!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24"/>
          <p:cNvSpPr txBox="1"/>
          <p:nvPr/>
        </p:nvSpPr>
        <p:spPr>
          <a:xfrm>
            <a:off x="1274700" y="4293450"/>
            <a:ext cx="4692000" cy="18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-US" sz="2150">
                <a:solidFill>
                  <a:srgbClr val="373737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I can prove anything by statistics… except the truth.</a:t>
            </a:r>
            <a:endParaRPr i="1" sz="2150">
              <a:solidFill>
                <a:srgbClr val="373737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150">
                <a:solidFill>
                  <a:srgbClr val="373737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— George Canning</a:t>
            </a:r>
            <a:r>
              <a:rPr lang="en-US" sz="2100">
                <a:solidFill>
                  <a:schemeClr val="dk1"/>
                </a:solidFill>
              </a:rPr>
              <a:t> 1827</a:t>
            </a:r>
            <a:endParaRPr sz="4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24"/>
          <p:cNvSpPr txBox="1"/>
          <p:nvPr/>
        </p:nvSpPr>
        <p:spPr>
          <a:xfrm>
            <a:off x="8870600" y="1636375"/>
            <a:ext cx="2219700" cy="5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Data Science</a:t>
            </a:r>
            <a:endParaRPr sz="27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24"/>
          <p:cNvSpPr txBox="1"/>
          <p:nvPr/>
        </p:nvSpPr>
        <p:spPr>
          <a:xfrm>
            <a:off x="7069025" y="2706800"/>
            <a:ext cx="706800" cy="5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GIS</a:t>
            </a:r>
            <a:endParaRPr sz="27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24"/>
          <p:cNvSpPr txBox="1"/>
          <p:nvPr/>
        </p:nvSpPr>
        <p:spPr>
          <a:xfrm>
            <a:off x="7948750" y="4940950"/>
            <a:ext cx="2219700" cy="93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 world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5"/>
          <p:cNvSpPr txBox="1"/>
          <p:nvPr/>
        </p:nvSpPr>
        <p:spPr>
          <a:xfrm>
            <a:off x="5063100" y="2395175"/>
            <a:ext cx="2065800" cy="89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Thank you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25"/>
          <p:cNvSpPr txBox="1"/>
          <p:nvPr/>
        </p:nvSpPr>
        <p:spPr>
          <a:xfrm>
            <a:off x="3123000" y="5558975"/>
            <a:ext cx="5946000" cy="8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Ross.Martin@sdcounty.ca.gov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4"/>
          <p:cNvSpPr txBox="1"/>
          <p:nvPr/>
        </p:nvSpPr>
        <p:spPr>
          <a:xfrm>
            <a:off x="571500" y="571500"/>
            <a:ext cx="11601450" cy="428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1E293B"/>
                </a:solidFill>
                <a:latin typeface="Poppins"/>
                <a:ea typeface="Poppins"/>
                <a:cs typeface="Poppins"/>
                <a:sym typeface="Poppins"/>
              </a:rPr>
              <a:t>Defining the Fields</a:t>
            </a:r>
            <a:endParaRPr/>
          </a:p>
        </p:txBody>
      </p:sp>
      <p:sp>
        <p:nvSpPr>
          <p:cNvPr id="91" name="Google Shape;91;p14"/>
          <p:cNvSpPr txBox="1"/>
          <p:nvPr/>
        </p:nvSpPr>
        <p:spPr>
          <a:xfrm>
            <a:off x="571500" y="2191885"/>
            <a:ext cx="5550600" cy="3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4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Data Science</a:t>
            </a:r>
            <a:endParaRPr sz="2200"/>
          </a:p>
        </p:txBody>
      </p:sp>
      <p:sp>
        <p:nvSpPr>
          <p:cNvPr id="92" name="Google Shape;92;p14"/>
          <p:cNvSpPr txBox="1"/>
          <p:nvPr/>
        </p:nvSpPr>
        <p:spPr>
          <a:xfrm>
            <a:off x="571500" y="2756960"/>
            <a:ext cx="5286300" cy="116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An interdisciplinary field using statistics, algorithms, and systems to extract knowledge from structured and unstructured data.</a:t>
            </a:r>
            <a:endParaRPr sz="1700"/>
          </a:p>
        </p:txBody>
      </p:sp>
      <p:sp>
        <p:nvSpPr>
          <p:cNvPr id="93" name="Google Shape;93;p14"/>
          <p:cNvSpPr txBox="1"/>
          <p:nvPr/>
        </p:nvSpPr>
        <p:spPr>
          <a:xfrm>
            <a:off x="6334125" y="2199513"/>
            <a:ext cx="5550600" cy="3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4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GIS (Geography)</a:t>
            </a:r>
            <a:endParaRPr sz="2100"/>
          </a:p>
        </p:txBody>
      </p:sp>
      <p:sp>
        <p:nvSpPr>
          <p:cNvPr id="94" name="Google Shape;94;p14"/>
          <p:cNvSpPr txBox="1"/>
          <p:nvPr/>
        </p:nvSpPr>
        <p:spPr>
          <a:xfrm>
            <a:off x="6334125" y="2847160"/>
            <a:ext cx="5286300" cy="116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A framework for gathering, managing, and analyzing location-based data, focusing on spatial relationships and </a:t>
            </a:r>
            <a:r>
              <a:rPr lang="en-US" sz="180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digital </a:t>
            </a:r>
            <a:r>
              <a:rPr b="0" i="0" lang="en-US" sz="180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mapping</a:t>
            </a:r>
            <a:r>
              <a:rPr lang="en-US" sz="180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and presentation.</a:t>
            </a:r>
            <a:endParaRPr sz="17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ake it just two circles" id="99" name="Google Shape;9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7625" y="0"/>
            <a:ext cx="122872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6"/>
          <p:cNvSpPr txBox="1"/>
          <p:nvPr/>
        </p:nvSpPr>
        <p:spPr>
          <a:xfrm>
            <a:off x="571500" y="571500"/>
            <a:ext cx="11601450" cy="428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1E293B"/>
                </a:solidFill>
                <a:latin typeface="Poppins"/>
                <a:ea typeface="Poppins"/>
                <a:cs typeface="Poppins"/>
                <a:sym typeface="Poppins"/>
              </a:rPr>
              <a:t>Core Distinctions</a:t>
            </a:r>
            <a:endParaRPr/>
          </a:p>
        </p:txBody>
      </p:sp>
      <p:sp>
        <p:nvSpPr>
          <p:cNvPr id="105" name="Google Shape;105;p16"/>
          <p:cNvSpPr txBox="1"/>
          <p:nvPr/>
        </p:nvSpPr>
        <p:spPr>
          <a:xfrm>
            <a:off x="952500" y="1634862"/>
            <a:ext cx="10668000" cy="13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66675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Perspective:</a:t>
            </a:r>
            <a:r>
              <a:rPr b="0" i="0" lang="en-US" sz="150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b="0" i="0" sz="1500" u="none" cap="none" strike="noStrike">
              <a:solidFill>
                <a:srgbClr val="475569"/>
              </a:solidFill>
              <a:latin typeface="Lato"/>
              <a:ea typeface="Lato"/>
              <a:cs typeface="Lato"/>
              <a:sym typeface="Lato"/>
            </a:endParaRPr>
          </a:p>
          <a:p>
            <a:pPr indent="-323850" lvl="0" marL="45720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500"/>
              <a:buFont typeface="Lato"/>
              <a:buChar char="●"/>
            </a:pPr>
            <a:r>
              <a:rPr b="0" i="0" lang="en-US" sz="150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Data Science is general-purpose, focusing on patterns in diverse datasets. Is drawn from a very large and diverse netw</a:t>
            </a:r>
            <a:r>
              <a:rPr lang="en-US" sz="150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ork of disciplines.</a:t>
            </a:r>
            <a:endParaRPr b="0" i="0" sz="1500" u="none" cap="none" strike="noStrike">
              <a:solidFill>
                <a:srgbClr val="475569"/>
              </a:solidFill>
              <a:latin typeface="Lato"/>
              <a:ea typeface="Lato"/>
              <a:cs typeface="Lato"/>
              <a:sym typeface="Lato"/>
            </a:endParaRPr>
          </a:p>
          <a:p>
            <a:pPr indent="-323850" lvl="0" marL="45720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500"/>
              <a:buFont typeface="Lato"/>
              <a:buChar char="●"/>
            </a:pPr>
            <a:r>
              <a:rPr b="0" i="0" lang="en-US" sz="150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GIS is domain-specific, rooted in spatial and geographic theory. Often has a more </a:t>
            </a:r>
            <a:r>
              <a:rPr lang="en-US" sz="150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cohesive</a:t>
            </a:r>
            <a:r>
              <a:rPr b="0" i="0" lang="en-US" sz="150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network of professionals</a:t>
            </a:r>
            <a:endParaRPr/>
          </a:p>
        </p:txBody>
      </p:sp>
      <p:sp>
        <p:nvSpPr>
          <p:cNvPr id="106" name="Google Shape;106;p16"/>
          <p:cNvSpPr txBox="1"/>
          <p:nvPr/>
        </p:nvSpPr>
        <p:spPr>
          <a:xfrm>
            <a:off x="885825" y="3509962"/>
            <a:ext cx="66675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107" name="Google Shape;107;p16"/>
          <p:cNvSpPr txBox="1"/>
          <p:nvPr/>
        </p:nvSpPr>
        <p:spPr>
          <a:xfrm>
            <a:off x="952500" y="3429012"/>
            <a:ext cx="10668000" cy="13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66675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Methodology:</a:t>
            </a:r>
            <a:r>
              <a:rPr b="0" i="0" lang="en-US" sz="150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b="0" i="0" sz="1500" u="none" cap="none" strike="noStrike">
              <a:solidFill>
                <a:srgbClr val="475569"/>
              </a:solidFill>
              <a:latin typeface="Lato"/>
              <a:ea typeface="Lato"/>
              <a:cs typeface="Lato"/>
              <a:sym typeface="Lato"/>
            </a:endParaRPr>
          </a:p>
          <a:p>
            <a:pPr indent="-323850" lvl="0" marL="45720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500"/>
              <a:buFont typeface="Lato"/>
              <a:buChar char="●"/>
            </a:pPr>
            <a:r>
              <a:rPr b="0" i="0" lang="en-US" sz="150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Data Science emphasizes data processing</a:t>
            </a:r>
            <a:r>
              <a:rPr lang="en-US" sz="150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b="0" i="0" lang="en-US" sz="150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predictive modeling, machine learning (and now AI training). </a:t>
            </a:r>
            <a:endParaRPr b="0" i="0" sz="1500" u="none" cap="none" strike="noStrike">
              <a:solidFill>
                <a:srgbClr val="475569"/>
              </a:solidFill>
              <a:latin typeface="Lato"/>
              <a:ea typeface="Lato"/>
              <a:cs typeface="Lato"/>
              <a:sym typeface="Lato"/>
            </a:endParaRPr>
          </a:p>
          <a:p>
            <a:pPr indent="-323850" lvl="0" marL="45720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500"/>
              <a:buFont typeface="Lato"/>
              <a:buChar char="●"/>
            </a:pPr>
            <a:r>
              <a:rPr b="0" i="0" lang="en-US" sz="150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GIS emphasizes spatial analysis, </a:t>
            </a:r>
            <a:r>
              <a:rPr lang="en-US" sz="150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extraction of data or spatial patterns</a:t>
            </a:r>
            <a:r>
              <a:rPr b="0" i="0" lang="en-US" sz="150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, presents findings in digital cartographic representations.</a:t>
            </a:r>
            <a:endParaRPr/>
          </a:p>
        </p:txBody>
      </p:sp>
      <p:sp>
        <p:nvSpPr>
          <p:cNvPr id="108" name="Google Shape;108;p16"/>
          <p:cNvSpPr txBox="1"/>
          <p:nvPr/>
        </p:nvSpPr>
        <p:spPr>
          <a:xfrm>
            <a:off x="885825" y="4310062"/>
            <a:ext cx="666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16"/>
          <p:cNvSpPr txBox="1"/>
          <p:nvPr/>
        </p:nvSpPr>
        <p:spPr>
          <a:xfrm>
            <a:off x="952500" y="5086437"/>
            <a:ext cx="10668000" cy="13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66675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Primary Goal:</a:t>
            </a:r>
            <a:r>
              <a:rPr b="0" i="0" lang="en-US" sz="150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b="0" i="0" sz="1500" u="none" cap="none" strike="noStrike">
              <a:solidFill>
                <a:srgbClr val="475569"/>
              </a:solidFill>
              <a:latin typeface="Lato"/>
              <a:ea typeface="Lato"/>
              <a:cs typeface="Lato"/>
              <a:sym typeface="Lato"/>
            </a:endParaRPr>
          </a:p>
          <a:p>
            <a:pPr indent="-323850" lvl="0" marL="45720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500"/>
              <a:buFont typeface="Lato"/>
              <a:buChar char="●"/>
            </a:pPr>
            <a:r>
              <a:rPr b="0" i="0" lang="en-US" sz="150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Data Science seeks actionable insights from big data</a:t>
            </a:r>
            <a:r>
              <a:rPr lang="en-US" sz="150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using tabular data. It often ignores that data is spatial.</a:t>
            </a:r>
            <a:endParaRPr b="0" i="0" sz="1500" u="none" cap="none" strike="noStrike">
              <a:solidFill>
                <a:srgbClr val="475569"/>
              </a:solidFill>
              <a:latin typeface="Lato"/>
              <a:ea typeface="Lato"/>
              <a:cs typeface="Lato"/>
              <a:sym typeface="Lato"/>
            </a:endParaRPr>
          </a:p>
          <a:p>
            <a:pPr indent="-323850" lvl="0" marL="45720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500"/>
              <a:buFont typeface="Lato"/>
              <a:buChar char="●"/>
            </a:pPr>
            <a:r>
              <a:rPr lang="en-US" sz="150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Underpinned by Tobler's first law of geography - </a:t>
            </a:r>
            <a:r>
              <a:rPr b="0" i="0" lang="en-US" sz="150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GIS seeks to understand the "where" and "why" behind geographic phenomena</a:t>
            </a:r>
            <a:r>
              <a:rPr lang="en-US" sz="150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so that it can propose a “how”.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7"/>
          <p:cNvSpPr txBox="1"/>
          <p:nvPr/>
        </p:nvSpPr>
        <p:spPr>
          <a:xfrm>
            <a:off x="571500" y="571500"/>
            <a:ext cx="11601450" cy="428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1E293B"/>
                </a:solidFill>
                <a:latin typeface="Poppins"/>
                <a:ea typeface="Poppins"/>
                <a:cs typeface="Poppins"/>
                <a:sym typeface="Poppins"/>
              </a:rPr>
              <a:t>Summary Comparison</a:t>
            </a:r>
            <a:endParaRPr/>
          </a:p>
        </p:txBody>
      </p:sp>
      <p:graphicFrame>
        <p:nvGraphicFramePr>
          <p:cNvPr id="115" name="Google Shape;115;p17"/>
          <p:cNvGraphicFramePr/>
          <p:nvPr/>
        </p:nvGraphicFramePr>
        <p:xfrm>
          <a:off x="571500" y="210606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{A5BAC10C-D0A3-4509-BACE-94D128B6EB53}</a:tableStyleId>
              </a:tblPr>
              <a:tblGrid>
                <a:gridCol w="3545375"/>
                <a:gridCol w="3630950"/>
                <a:gridCol w="3872650"/>
              </a:tblGrid>
              <a:tr h="8982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600" u="none" cap="none" strike="noStrike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Feature</a:t>
                      </a:r>
                      <a:endParaRPr sz="1800"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600" u="none" cap="none" strike="noStrike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Data Science</a:t>
                      </a:r>
                      <a:endParaRPr sz="1800"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600" u="none" cap="none" strike="noStrike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GIS / Geography</a:t>
                      </a:r>
                      <a:endParaRPr sz="1800"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982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700" u="none" cap="none" strike="noStrike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Primary Tool</a:t>
                      </a:r>
                      <a:endParaRPr sz="1900"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Python, R, SQL, PowerBI</a:t>
                      </a:r>
                      <a:endParaRPr sz="1700"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u="none" cap="none" strike="noStrike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ArcGIS Pro,</a:t>
                      </a:r>
                      <a:r>
                        <a:rPr lang="en-US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 AGOL/Portal</a:t>
                      </a:r>
                      <a:r>
                        <a:rPr b="0" i="0" lang="en-US" u="none" cap="none" strike="noStrike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, Arc</a:t>
                      </a:r>
                      <a:r>
                        <a:rPr lang="en-US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Py, Notebooks</a:t>
                      </a:r>
                      <a:endParaRPr sz="1600"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982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700" u="none" cap="none" strike="noStrike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Analytical Focus</a:t>
                      </a:r>
                      <a:endParaRPr sz="1900"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Predictive &amp; Statistical, </a:t>
                      </a:r>
                      <a:r>
                        <a:rPr lang="en-US" sz="1500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I</a:t>
                      </a:r>
                      <a:r>
                        <a:rPr b="0" i="0" lang="en-US" sz="1500" u="none" cap="none" strike="noStrike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nsights with machine learning </a:t>
                      </a:r>
                      <a:r>
                        <a:rPr lang="en-US" sz="1500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and AI</a:t>
                      </a:r>
                      <a:endParaRPr sz="1700"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u="none" cap="none" strike="noStrike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Spatial &amp; </a:t>
                      </a:r>
                      <a:r>
                        <a:rPr lang="en-US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Temporal</a:t>
                      </a:r>
                      <a:r>
                        <a:rPr b="0" i="0" lang="en-US" u="none" cap="none" strike="noStrike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, Dashboards</a:t>
                      </a:r>
                      <a:r>
                        <a:rPr lang="en-US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, Web apps, </a:t>
                      </a:r>
                      <a:r>
                        <a:rPr lang="en-US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Story Maps</a:t>
                      </a:r>
                      <a:r>
                        <a:rPr lang="en-US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, Field Data Collection</a:t>
                      </a:r>
                      <a:endParaRPr sz="1600"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982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700" u="none" cap="none" strike="noStrike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Core Output</a:t>
                      </a:r>
                      <a:endParaRPr sz="1900"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Insights / Models/Forecasts/ Da</a:t>
                      </a:r>
                      <a:r>
                        <a:rPr lang="en-US" sz="1500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tasets as results</a:t>
                      </a:r>
                      <a:endParaRPr sz="1700"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Web </a:t>
                      </a:r>
                      <a:r>
                        <a:rPr b="0" i="0" lang="en-US" sz="1300" u="none" cap="none" strike="noStrike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Maps Services / Spatial </a:t>
                      </a:r>
                      <a:r>
                        <a:rPr lang="en-US" sz="1300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Analysis and derivative datasets / Maintaining data as an Enterprise</a:t>
                      </a:r>
                      <a:endParaRPr sz="1500"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8"/>
          <p:cNvSpPr txBox="1"/>
          <p:nvPr/>
        </p:nvSpPr>
        <p:spPr>
          <a:xfrm>
            <a:off x="1857500" y="2724850"/>
            <a:ext cx="8599200" cy="17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</a:t>
            </a:r>
            <a:r>
              <a:rPr lang="en-US" sz="3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would</a:t>
            </a:r>
            <a:r>
              <a:rPr lang="en-US" sz="3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 Union of the disciplines look like?</a:t>
            </a:r>
            <a:endParaRPr sz="3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(what might the future bring?)</a:t>
            </a:r>
            <a:endParaRPr sz="3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9"/>
          <p:cNvSpPr txBox="1"/>
          <p:nvPr/>
        </p:nvSpPr>
        <p:spPr>
          <a:xfrm>
            <a:off x="571500" y="571500"/>
            <a:ext cx="116016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1E293B"/>
                </a:solidFill>
                <a:latin typeface="Poppins"/>
                <a:ea typeface="Poppins"/>
                <a:cs typeface="Poppins"/>
                <a:sym typeface="Poppins"/>
              </a:rPr>
              <a:t>The evolution of  "GeoSpatial Data Science" - </a:t>
            </a:r>
            <a:endParaRPr b="1" i="0" sz="3000" u="none" cap="none" strike="noStrike">
              <a:solidFill>
                <a:srgbClr val="1E293B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1E293B"/>
                </a:solidFill>
                <a:latin typeface="Poppins"/>
                <a:ea typeface="Poppins"/>
                <a:cs typeface="Poppins"/>
                <a:sym typeface="Poppins"/>
              </a:rPr>
              <a:t>The </a:t>
            </a:r>
            <a:r>
              <a:rPr b="1" lang="en-US" sz="3000">
                <a:solidFill>
                  <a:srgbClr val="1E293B"/>
                </a:solidFill>
                <a:latin typeface="Poppins"/>
                <a:ea typeface="Poppins"/>
                <a:cs typeface="Poppins"/>
                <a:sym typeface="Poppins"/>
              </a:rPr>
              <a:t>Union that builds the future (</a:t>
            </a:r>
            <a:r>
              <a:rPr b="1" i="0" lang="en-US" sz="3000" u="none" cap="none" strike="noStrike">
                <a:solidFill>
                  <a:srgbClr val="1E293B"/>
                </a:solidFill>
                <a:latin typeface="Poppins"/>
                <a:ea typeface="Poppins"/>
                <a:cs typeface="Poppins"/>
                <a:sym typeface="Poppins"/>
              </a:rPr>
              <a:t>today)</a:t>
            </a:r>
            <a:endParaRPr/>
          </a:p>
        </p:txBody>
      </p:sp>
      <p:sp>
        <p:nvSpPr>
          <p:cNvPr id="126" name="Google Shape;126;p19"/>
          <p:cNvSpPr txBox="1"/>
          <p:nvPr/>
        </p:nvSpPr>
        <p:spPr>
          <a:xfrm>
            <a:off x="571500" y="2645537"/>
            <a:ext cx="110490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Geo</a:t>
            </a:r>
            <a:r>
              <a:rPr b="0" i="0" lang="en-US" sz="150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Spatial Data Science is the evolution </a:t>
            </a:r>
            <a:r>
              <a:rPr b="1" i="0" lang="en-US" sz="150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where the two fields merge (</a:t>
            </a:r>
            <a:r>
              <a:rPr b="1" lang="en-US" sz="150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U</a:t>
            </a:r>
            <a:r>
              <a:rPr b="1" i="0" lang="en-US" sz="150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nion)</a:t>
            </a:r>
            <a:r>
              <a:rPr b="0" i="0" lang="en-US" sz="150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. It applies advanced data science techniques—such as deep learning and massive parallel computing—directly to spatial datasets</a:t>
            </a:r>
            <a:r>
              <a:rPr lang="en-US" sz="150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…but also also gains from primary geospatial perspective, process, and community to uncover hidden patterns (</a:t>
            </a:r>
            <a:r>
              <a:rPr lang="en-US" sz="150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geographic and temporal patterns).</a:t>
            </a:r>
            <a:endParaRPr/>
          </a:p>
        </p:txBody>
      </p:sp>
      <p:sp>
        <p:nvSpPr>
          <p:cNvPr id="127" name="Google Shape;127;p19"/>
          <p:cNvSpPr txBox="1"/>
          <p:nvPr/>
        </p:nvSpPr>
        <p:spPr>
          <a:xfrm>
            <a:off x="571500" y="4024312"/>
            <a:ext cx="11049000" cy="20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This discipline </a:t>
            </a:r>
            <a:r>
              <a:rPr b="0" i="0" lang="en-US" sz="150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moves well beyond traditional mapping </a:t>
            </a:r>
            <a:r>
              <a:rPr lang="en-US" sz="150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or </a:t>
            </a:r>
            <a:r>
              <a:rPr b="0" i="0" lang="en-US" sz="150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predictive questions like "</a:t>
            </a:r>
            <a:r>
              <a:rPr b="1" i="0" lang="en-US" sz="150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Where </a:t>
            </a:r>
            <a:r>
              <a:rPr b="1" lang="en-US" sz="150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is something at now</a:t>
            </a:r>
            <a:r>
              <a:rPr b="0" i="0" lang="en-US" sz="150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or </a:t>
            </a:r>
            <a:r>
              <a:rPr b="1" i="0" lang="en-US" sz="150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w</a:t>
            </a:r>
            <a:r>
              <a:rPr b="1" lang="en-US" sz="150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here might it be</a:t>
            </a:r>
            <a:r>
              <a:rPr lang="en-US" sz="150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in a week or a month or a year</a:t>
            </a:r>
            <a:r>
              <a:rPr b="0" i="0" lang="en-US" sz="150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?".  It goes </a:t>
            </a:r>
            <a:r>
              <a:rPr lang="en-US" sz="150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beyond showing data as a chart with a independent/dependent relationship.</a:t>
            </a:r>
            <a:endParaRPr b="0" i="0" sz="1500" u="none" cap="none" strike="noStrike">
              <a:solidFill>
                <a:srgbClr val="475569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475569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The Union goes opens the heart of some </a:t>
            </a:r>
            <a:r>
              <a:rPr b="0" i="0" lang="en-US" sz="150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very big problems - </a:t>
            </a:r>
            <a:r>
              <a:rPr lang="en-US" sz="150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d</a:t>
            </a:r>
            <a:r>
              <a:rPr b="0" i="0" lang="en-US" sz="150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isease, </a:t>
            </a:r>
            <a:r>
              <a:rPr lang="en-US" sz="150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u</a:t>
            </a:r>
            <a:r>
              <a:rPr b="0" i="0" lang="en-US" sz="150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ntreated substance abuse and </a:t>
            </a:r>
            <a:r>
              <a:rPr lang="en-US" sz="150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mental illness (h</a:t>
            </a:r>
            <a:r>
              <a:rPr b="0" i="0" lang="en-US" sz="150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omelessne</a:t>
            </a:r>
            <a:r>
              <a:rPr lang="en-US" sz="150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ss), e</a:t>
            </a:r>
            <a:r>
              <a:rPr lang="en-US" sz="150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nergy</a:t>
            </a:r>
            <a:r>
              <a:rPr lang="en-US" sz="150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production and distribution, resource constraints, housing, generative AI predictive patterns, agentic decision </a:t>
            </a:r>
            <a:r>
              <a:rPr lang="en-US" sz="150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support</a:t>
            </a:r>
            <a:r>
              <a:rPr lang="en-US" sz="150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AND to it will also solve the </a:t>
            </a:r>
            <a:r>
              <a:rPr lang="en-US" sz="150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mundane</a:t>
            </a:r>
            <a:r>
              <a:rPr lang="en-US" sz="150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and intractable.  The Union opens both worlds.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ake it just two circles" id="132" name="Google Shape;132;p20"/>
          <p:cNvPicPr preferRelativeResize="0"/>
          <p:nvPr/>
        </p:nvPicPr>
        <p:blipFill rotWithShape="1">
          <a:blip r:embed="rId3">
            <a:alphaModFix/>
          </a:blip>
          <a:srcRect b="0" l="0" r="0" t="15383"/>
          <a:stretch/>
        </p:blipFill>
        <p:spPr>
          <a:xfrm>
            <a:off x="-47625" y="1055225"/>
            <a:ext cx="12287250" cy="58027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ile:Ellipsoid revolution oblate aab.svg - Wikimedia Commons" id="133" name="Google Shape;133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96750" y="766750"/>
            <a:ext cx="9701725" cy="5629474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20"/>
          <p:cNvSpPr/>
          <p:nvPr/>
        </p:nvSpPr>
        <p:spPr>
          <a:xfrm>
            <a:off x="1596750" y="1259925"/>
            <a:ext cx="8998500" cy="51363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Biosphere - GLOBE Connections | MyNASAData" id="135" name="Google Shape;135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39600" y="1259925"/>
            <a:ext cx="8955650" cy="513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1"/>
          <p:cNvSpPr txBox="1"/>
          <p:nvPr/>
        </p:nvSpPr>
        <p:spPr>
          <a:xfrm>
            <a:off x="434550" y="1240750"/>
            <a:ext cx="116016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300">
                <a:solidFill>
                  <a:srgbClr val="1E293B"/>
                </a:solidFill>
                <a:latin typeface="Poppins"/>
                <a:ea typeface="Poppins"/>
                <a:cs typeface="Poppins"/>
                <a:sym typeface="Poppins"/>
              </a:rPr>
              <a:t>Where do we go?</a:t>
            </a:r>
            <a:endParaRPr sz="2900"/>
          </a:p>
        </p:txBody>
      </p:sp>
      <p:sp>
        <p:nvSpPr>
          <p:cNvPr id="141" name="Google Shape;141;p21"/>
          <p:cNvSpPr txBox="1"/>
          <p:nvPr/>
        </p:nvSpPr>
        <p:spPr>
          <a:xfrm>
            <a:off x="710850" y="5400650"/>
            <a:ext cx="110490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50">
                <a:solidFill>
                  <a:srgbClr val="333D42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"You got chocolate in my peanut butter! You got peanut butter on my chocolate!"</a:t>
            </a:r>
            <a:r>
              <a:rPr lang="en-US" sz="1900">
                <a:solidFill>
                  <a:schemeClr val="dk1"/>
                </a:solidFill>
              </a:rPr>
              <a:t> </a:t>
            </a:r>
            <a:endParaRPr sz="2200"/>
          </a:p>
        </p:txBody>
      </p:sp>
      <p:pic>
        <p:nvPicPr>
          <p:cNvPr id="142" name="Google Shape;142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43463" y="1778763"/>
            <a:ext cx="2505075" cy="2505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